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13716000" cx="24384000"/>
  <p:notesSz cx="6858000" cy="9144000"/>
  <p:embeddedFontLst>
    <p:embeddedFont>
      <p:font typeface="Montserrat SemiBold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Montserrat Light"/>
      <p:regular r:id="rId32"/>
      <p:bold r:id="rId33"/>
      <p:italic r:id="rId34"/>
      <p:boldItalic r:id="rId35"/>
    </p:embeddedFont>
    <p:embeddedFont>
      <p:font typeface="Helvetica Neue"/>
      <p:regular r:id="rId36"/>
      <p:bold r:id="rId37"/>
      <p:italic r:id="rId38"/>
      <p:boldItalic r:id="rId39"/>
    </p:embeddedFont>
    <p:embeddedFont>
      <p:font typeface="Helvetica Neue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788E51F-C885-4F09-96F3-47FADB489353}">
  <a:tblStyle styleId="{C788E51F-C885-4F09-96F3-47FADB4893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regular.fntdata"/><Relationship Id="rId20" Type="http://schemas.openxmlformats.org/officeDocument/2006/relationships/slide" Target="slides/slide15.xml"/><Relationship Id="rId42" Type="http://schemas.openxmlformats.org/officeDocument/2006/relationships/font" Target="fonts/HelveticaNeueLight-italic.fntdata"/><Relationship Id="rId41" Type="http://schemas.openxmlformats.org/officeDocument/2006/relationships/font" Target="fonts/HelveticaNeueLight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HelveticaNeueLight-boldItalic.fntdata"/><Relationship Id="rId24" Type="http://schemas.openxmlformats.org/officeDocument/2006/relationships/font" Target="fonts/MontserratSemiBold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italic.fntdata"/><Relationship Id="rId25" Type="http://schemas.openxmlformats.org/officeDocument/2006/relationships/font" Target="fonts/MontserratSemiBold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Montserrat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Ligh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Ligh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Light-italic.fntdata"/><Relationship Id="rId15" Type="http://schemas.openxmlformats.org/officeDocument/2006/relationships/slide" Target="slides/slide10.xml"/><Relationship Id="rId37" Type="http://schemas.openxmlformats.org/officeDocument/2006/relationships/font" Target="fonts/HelveticaNeue-bold.fntdata"/><Relationship Id="rId14" Type="http://schemas.openxmlformats.org/officeDocument/2006/relationships/slide" Target="slides/slide9.xml"/><Relationship Id="rId36" Type="http://schemas.openxmlformats.org/officeDocument/2006/relationships/font" Target="fonts/HelveticaNeue-regular.fntdata"/><Relationship Id="rId17" Type="http://schemas.openxmlformats.org/officeDocument/2006/relationships/slide" Target="slides/slide12.xml"/><Relationship Id="rId39" Type="http://schemas.openxmlformats.org/officeDocument/2006/relationships/font" Target="fonts/HelveticaNeue-boldItalic.fntdata"/><Relationship Id="rId16" Type="http://schemas.openxmlformats.org/officeDocument/2006/relationships/slide" Target="slides/slide11.xml"/><Relationship Id="rId38" Type="http://schemas.openxmlformats.org/officeDocument/2006/relationships/font" Target="fonts/HelveticaNeue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bc37a2cfc_1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8bc37a2cfc_1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bc37a2cfc_1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8bc37a2cfc_1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bc37a2cfc_1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8bc37a2cfc_1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bc37a2cfc_1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Isso significa que o estudante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inicia o Curso Intensivo na Cubos Academy sem pagar nada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 e depois que ele(a) concluir o curso e estiver empregado(a), recebendo um salário de pelo menos R$ 2.000,00, ele(a) terá que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nos pagar mensalmente 15% deste salário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O contrato irá expirar 4 anos após a conclusão do curso, tendo o valor total do curso (R$ 4.800,00) sido pago ou não. </a:t>
            </a:r>
            <a:endParaRPr sz="1100"/>
          </a:p>
        </p:txBody>
      </p:sp>
      <p:sp>
        <p:nvSpPr>
          <p:cNvPr id="186" name="Google Shape;186;g8bc37a2cfc_1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bc37a2cfc_1_1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Isso significa que o estudante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inicia o Curso Intensivo na Cubos Academy sem pagar nada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 e depois que ele(a) concluir o curso e estiver empregado(a), recebendo um salário de pelo menos R$ 2.000,00, ele(a) terá que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nos pagar mensalmente 15% deste salário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O contrato irá expirar 4 anos após a conclusão do curso, tendo o valor total do curso (R$ 4.800,00) sido pago ou não. </a:t>
            </a:r>
            <a:endParaRPr sz="1100"/>
          </a:p>
        </p:txBody>
      </p:sp>
      <p:sp>
        <p:nvSpPr>
          <p:cNvPr id="198" name="Google Shape;198;g8bc37a2cfc_1_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c3264b08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bc3264b08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e03154d5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be03154d5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e03154d50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be03154d50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928a7c8ff_0_9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8928a7c8ff_0_9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928a7c8ff_0_5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8928a7c8ff_0_5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b8ebe6e7a_0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Vamos fazer quase que um grande glossário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Vai ser bem esclarecedor</a:t>
            </a:r>
            <a:endParaRPr/>
          </a:p>
        </p:txBody>
      </p:sp>
      <p:sp>
        <p:nvSpPr>
          <p:cNvPr id="96" name="Google Shape;96;g8b8ebe6e7a_0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bc37a2cfc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8bc37a2cf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71929acc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caixa onde você pode colocar algum conteúdo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e uma etiqueta para que voce possa localizar essa caixa depois.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 quiser, pode mudar o conteudo que está na caixa</a:t>
            </a:r>
            <a:endParaRPr/>
          </a:p>
        </p:txBody>
      </p:sp>
      <p:sp>
        <p:nvSpPr>
          <p:cNvPr id="121" name="Google Shape;121;gc71929acc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bc37a2cfc_1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Vamos fazer quase que um grande glossário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Vai ser bem esclarecedor</a:t>
            </a:r>
            <a:endParaRPr/>
          </a:p>
        </p:txBody>
      </p:sp>
      <p:sp>
        <p:nvSpPr>
          <p:cNvPr id="131" name="Google Shape;131;g8bc37a2cfc_1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bc37a2cfc_1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Vamos fazer quase que um grande glossário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Vai ser bem esclarecedor</a:t>
            </a:r>
            <a:endParaRPr/>
          </a:p>
        </p:txBody>
      </p:sp>
      <p:sp>
        <p:nvSpPr>
          <p:cNvPr id="144" name="Google Shape;144;g8bc37a2cfc_1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bc37a2cfc_1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8bc37a2cfc_1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">
  <p:cSld name="Citaçã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4833937" y="8947546"/>
            <a:ext cx="14716126" cy="75009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b="1" sz="3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833937" y="5981303"/>
            <a:ext cx="14716126" cy="1003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 Light"/>
              <a:buNone/>
              <a:defRPr sz="5600"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">
  <p:cSld name="F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>
            <p:ph idx="2" type="pic"/>
          </p:nvPr>
        </p:nvSpPr>
        <p:spPr>
          <a:xfrm>
            <a:off x="3048000" y="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Em Branco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</p:spPr>
        <p:txBody>
          <a:bodyPr anchorCtr="0" anchor="ctr" bIns="71425" lIns="71425" spcFirstLastPara="1" rIns="71425" wrap="square" tIns="7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Horizontal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>
            <p:ph idx="2" type="pic"/>
          </p:nvPr>
        </p:nvSpPr>
        <p:spPr>
          <a:xfrm>
            <a:off x="5298281" y="892968"/>
            <a:ext cx="13751719" cy="8322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4833937" y="11519296"/>
            <a:ext cx="14716126" cy="171450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Centro">
  <p:cSld name="Título - Centr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Vertical">
  <p:cSld name="Foto - Vertical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>
            <p:ph idx="2" type="pic"/>
          </p:nvPr>
        </p:nvSpPr>
        <p:spPr>
          <a:xfrm>
            <a:off x="12495609" y="1071562"/>
            <a:ext cx="7500938" cy="11590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387453" y="1071562"/>
            <a:ext cx="7500938" cy="5625704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Helvetica Neue Light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387453" y="7036593"/>
            <a:ext cx="7500938" cy="5625704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Superior">
  <p:cSld name="Título - Superio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11935814" y="13026231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Marcadores">
  <p:cSld name="Título e Marcadore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Marcadores e Foto">
  <p:cSld name="Título, Marcadores e F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>
            <p:ph idx="2" type="pic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09575" lvl="0" marL="4572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1pPr>
            <a:lvl2pPr indent="-409575" lvl="1" marL="9144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2pPr>
            <a:lvl3pPr indent="-409575" lvl="2" marL="13716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3pPr>
            <a:lvl4pPr indent="-409575" lvl="3" marL="18288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4pPr>
            <a:lvl5pPr indent="-409575" lvl="4" marL="22860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cadores">
  <p:cSld name="Marcadore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4387453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ês Fotos">
  <p:cSld name="Três Foto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>
            <p:ph idx="2" type="pic"/>
          </p:nvPr>
        </p:nvSpPr>
        <p:spPr>
          <a:xfrm>
            <a:off x="12495609" y="7161609"/>
            <a:ext cx="7500938" cy="548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3" name="Google Shape;43;p10"/>
          <p:cNvSpPr/>
          <p:nvPr>
            <p:ph idx="3" type="pic"/>
          </p:nvPr>
        </p:nvSpPr>
        <p:spPr>
          <a:xfrm>
            <a:off x="12495609" y="1071562"/>
            <a:ext cx="7500938" cy="548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4" name="Google Shape;44;p10"/>
          <p:cNvSpPr/>
          <p:nvPr>
            <p:ph idx="4" type="pic"/>
          </p:nvPr>
        </p:nvSpPr>
        <p:spPr>
          <a:xfrm>
            <a:off x="4387453" y="1072805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762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762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762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762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762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762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762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762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762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935814" y="13026231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jp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hyperlink" Target="https://www.cubos.academy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23.png"/><Relationship Id="rId7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0" y="4957763"/>
            <a:ext cx="7620000" cy="3800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16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67" name="Google Shape;6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p16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/>
        </p:nvSpPr>
        <p:spPr>
          <a:xfrm>
            <a:off x="1892775" y="-2052950"/>
            <a:ext cx="10442400" cy="76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chemeClr val="lt1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Exemplo utilizando let</a:t>
            </a:r>
            <a:endParaRPr b="1" sz="11200">
              <a:solidFill>
                <a:schemeClr val="lt1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8931" y="0"/>
            <a:ext cx="3192919" cy="19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775" y="5259175"/>
            <a:ext cx="18866149" cy="2192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/>
        </p:nvSpPr>
        <p:spPr>
          <a:xfrm>
            <a:off x="1892775" y="-2052950"/>
            <a:ext cx="10442400" cy="76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chemeClr val="lt1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Exemplo utilizando const</a:t>
            </a:r>
            <a:endParaRPr b="1" sz="11200">
              <a:solidFill>
                <a:schemeClr val="lt1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8931" y="0"/>
            <a:ext cx="3192919" cy="19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775" y="5420650"/>
            <a:ext cx="18866151" cy="1750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/>
        </p:nvSpPr>
        <p:spPr>
          <a:xfrm>
            <a:off x="1892775" y="-2052950"/>
            <a:ext cx="10442400" cy="76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chemeClr val="lt1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Declarando mais variáveis de vez</a:t>
            </a:r>
            <a:endParaRPr b="1" sz="11200">
              <a:solidFill>
                <a:schemeClr val="lt1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1892775" y="4685050"/>
            <a:ext cx="18866100" cy="7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É possível declarar mais variáveis de uma vez, como no exemplo abaixo:</a:t>
            </a:r>
            <a:endParaRPr sz="3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8931" y="0"/>
            <a:ext cx="3192919" cy="19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775" y="6831837"/>
            <a:ext cx="16194475" cy="55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8"/>
          <p:cNvPicPr preferRelativeResize="0"/>
          <p:nvPr/>
        </p:nvPicPr>
        <p:blipFill rotWithShape="1">
          <a:blip r:embed="rId3">
            <a:alphaModFix amt="70000"/>
          </a:blip>
          <a:srcRect b="0" l="25241" r="25236" t="0"/>
          <a:stretch/>
        </p:blipFill>
        <p:spPr>
          <a:xfrm>
            <a:off x="-139675" y="-34325"/>
            <a:ext cx="11054600" cy="1395164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/>
          <p:nvPr/>
        </p:nvSpPr>
        <p:spPr>
          <a:xfrm>
            <a:off x="9039250" y="-179600"/>
            <a:ext cx="131499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" name="Google Shape;190;p28"/>
          <p:cNvGrpSpPr/>
          <p:nvPr/>
        </p:nvGrpSpPr>
        <p:grpSpPr>
          <a:xfrm rot="-5400000">
            <a:off x="-3104000" y="5904675"/>
            <a:ext cx="24444300" cy="1906650"/>
            <a:chOff x="-30150" y="12383050"/>
            <a:chExt cx="24444300" cy="1906650"/>
          </a:xfrm>
        </p:grpSpPr>
        <p:pic>
          <p:nvPicPr>
            <p:cNvPr id="191" name="Google Shape;191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28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9525375" y="3871625"/>
            <a:ext cx="126639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Declare uma variável imutável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Guarde o nome da sua cidade natal nela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Imprima essa variável na tela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/>
        </p:nvSpPr>
        <p:spPr>
          <a:xfrm>
            <a:off x="9697825" y="884250"/>
            <a:ext cx="86709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Exercício 1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9"/>
          <p:cNvPicPr preferRelativeResize="0"/>
          <p:nvPr/>
        </p:nvPicPr>
        <p:blipFill rotWithShape="1">
          <a:blip r:embed="rId3">
            <a:alphaModFix amt="70000"/>
          </a:blip>
          <a:srcRect b="0" l="25241" r="25236" t="0"/>
          <a:stretch/>
        </p:blipFill>
        <p:spPr>
          <a:xfrm>
            <a:off x="-139675" y="-34325"/>
            <a:ext cx="11054600" cy="1395164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/>
          <p:nvPr/>
        </p:nvSpPr>
        <p:spPr>
          <a:xfrm>
            <a:off x="9039250" y="-179600"/>
            <a:ext cx="131499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Google Shape;202;p29"/>
          <p:cNvGrpSpPr/>
          <p:nvPr/>
        </p:nvGrpSpPr>
        <p:grpSpPr>
          <a:xfrm rot="-5400000">
            <a:off x="-3104000" y="5904675"/>
            <a:ext cx="24444300" cy="1906650"/>
            <a:chOff x="-30150" y="12383050"/>
            <a:chExt cx="24444300" cy="1906650"/>
          </a:xfrm>
        </p:grpSpPr>
        <p:pic>
          <p:nvPicPr>
            <p:cNvPr id="203" name="Google Shape;203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p29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9525375" y="3871625"/>
            <a:ext cx="126639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Declare uma variável mutável chamada populacao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Guarde a população da sua cidade nessa variável (pode chutar)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Imprima essa variável na tela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Altere o conteúdo dessa variável para um outro número qualquer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Imprima novamente essa variável na tela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" name="Google Shape;206;p29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 txBox="1"/>
          <p:nvPr/>
        </p:nvSpPr>
        <p:spPr>
          <a:xfrm>
            <a:off x="9697825" y="884250"/>
            <a:ext cx="86709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Exercício 2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0"/>
          <p:cNvPicPr preferRelativeResize="0"/>
          <p:nvPr/>
        </p:nvPicPr>
        <p:blipFill rotWithShape="1">
          <a:blip r:embed="rId3">
            <a:alphaModFix amt="44000"/>
          </a:blip>
          <a:srcRect b="0" l="28396" r="33042" t="0"/>
          <a:stretch/>
        </p:blipFill>
        <p:spPr>
          <a:xfrm>
            <a:off x="16498250" y="-68900"/>
            <a:ext cx="8065874" cy="1395165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/>
          <p:nvPr/>
        </p:nvSpPr>
        <p:spPr>
          <a:xfrm>
            <a:off x="1077525" y="-186725"/>
            <a:ext cx="146211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30"/>
          <p:cNvGrpSpPr/>
          <p:nvPr/>
        </p:nvGrpSpPr>
        <p:grpSpPr>
          <a:xfrm flipH="1" rot="5400000">
            <a:off x="4084125" y="5904675"/>
            <a:ext cx="24444300" cy="1906650"/>
            <a:chOff x="-30150" y="12383050"/>
            <a:chExt cx="24444300" cy="1906650"/>
          </a:xfrm>
        </p:grpSpPr>
        <p:pic>
          <p:nvPicPr>
            <p:cNvPr id="216" name="Google Shape;216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p30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30"/>
          <p:cNvSpPr txBox="1"/>
          <p:nvPr/>
        </p:nvSpPr>
        <p:spPr>
          <a:xfrm>
            <a:off x="1849225" y="884250"/>
            <a:ext cx="133473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Tipos primitivos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30"/>
          <p:cNvSpPr txBox="1"/>
          <p:nvPr>
            <p:ph idx="1" type="body"/>
          </p:nvPr>
        </p:nvSpPr>
        <p:spPr>
          <a:xfrm>
            <a:off x="1676775" y="3871625"/>
            <a:ext cx="142473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33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4800"/>
              <a:buFont typeface="Arial"/>
              <a:buChar char="●"/>
            </a:pPr>
            <a:r>
              <a:rPr b="1" lang="en-US" sz="4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Boolean</a:t>
            </a:r>
            <a:r>
              <a:rPr lang="en-US" sz="4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true e false .</a:t>
            </a:r>
            <a:endParaRPr sz="48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533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4800"/>
              <a:buFont typeface="Arial"/>
              <a:buChar char="●"/>
            </a:pPr>
            <a:r>
              <a:rPr b="1" lang="en-US" sz="4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null</a:t>
            </a:r>
            <a:r>
              <a:rPr lang="en-US" sz="4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Uma palavra-chave que indica valor nulo.</a:t>
            </a:r>
            <a:endParaRPr sz="48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533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4800"/>
              <a:buFont typeface="Arial"/>
              <a:buChar char="●"/>
            </a:pPr>
            <a:r>
              <a:rPr b="1" lang="en-US" sz="4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undefined</a:t>
            </a:r>
            <a:r>
              <a:rPr lang="en-US" sz="4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Uma propriedade superior cujo valor é indefinido.</a:t>
            </a:r>
            <a:endParaRPr sz="48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533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4800"/>
              <a:buFont typeface="Arial"/>
              <a:buChar char="●"/>
            </a:pPr>
            <a:r>
              <a:rPr b="1" lang="en-US" sz="4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en-US" sz="4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42 ou 3.14159 .</a:t>
            </a:r>
            <a:endParaRPr sz="48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533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4800"/>
              <a:buFont typeface="Arial"/>
              <a:buChar char="●"/>
            </a:pPr>
            <a:r>
              <a:rPr b="1" lang="en-US" sz="4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en-US" sz="4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"Howdy"</a:t>
            </a:r>
            <a:endParaRPr sz="48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533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4800"/>
              <a:buFont typeface="Arial"/>
              <a:buChar char="●"/>
            </a:pPr>
            <a:r>
              <a:rPr b="1" lang="en-US" sz="4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Symbol</a:t>
            </a:r>
            <a:r>
              <a:rPr lang="en-US" sz="4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(novo em ECMAScript 6). Um tipo de dado cuja as instâncias são únicas e imutáveis.</a:t>
            </a:r>
            <a:endParaRPr sz="48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1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31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227" name="Google Shape;227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p31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9" name="Google Shape;229;p31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31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1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Lógica de Programação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3044900" y="4923000"/>
            <a:ext cx="187161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Operadores aritméticos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2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/>
          <p:nvPr/>
        </p:nvSpPr>
        <p:spPr>
          <a:xfrm>
            <a:off x="0" y="3933225"/>
            <a:ext cx="24384000" cy="99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2"/>
          <p:cNvPicPr preferRelativeResize="0"/>
          <p:nvPr/>
        </p:nvPicPr>
        <p:blipFill rotWithShape="1">
          <a:blip r:embed="rId5">
            <a:alphaModFix/>
          </a:blip>
          <a:srcRect b="0" l="25439" r="0" t="79916"/>
          <a:stretch/>
        </p:blipFill>
        <p:spPr>
          <a:xfrm>
            <a:off x="-267150" y="2507100"/>
            <a:ext cx="18363374" cy="278105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1705400" y="33100"/>
            <a:ext cx="178770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Operadores Aritiméticos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42" name="Google Shape;242;p32"/>
          <p:cNvGraphicFramePr/>
          <p:nvPr/>
        </p:nvGraphicFramePr>
        <p:xfrm>
          <a:off x="952500" y="442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{C788E51F-C885-4F09-96F3-47FADB489353}</a:tableStyleId>
              </a:tblPr>
              <a:tblGrid>
                <a:gridCol w="4494300"/>
                <a:gridCol w="3999850"/>
                <a:gridCol w="14458425"/>
              </a:tblGrid>
              <a:tr h="185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Soma (+)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= 5 + 3;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Soma. O exemplo retorna 8.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185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Subtração (-)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= 5 - 3;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Subtrai. O exemplo retorna 2.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185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Multiplicação (*)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= 5 * 3;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Multiplica. O exemplo retorna 15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185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Divisão (/)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= 6 / 4;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Divide. O exemplo retorna 1,5.</a:t>
                      </a:r>
                      <a:endParaRPr sz="36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185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Módulo (%)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= 6 % 4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Calcula o resto da divisão. O exemplo retora 2.</a:t>
                      </a:r>
                      <a:endParaRPr sz="36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33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248" name="Google Shape;248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33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33"/>
          <p:cNvGrpSpPr/>
          <p:nvPr/>
        </p:nvGrpSpPr>
        <p:grpSpPr>
          <a:xfrm>
            <a:off x="13408932" y="3145525"/>
            <a:ext cx="6604669" cy="2661150"/>
            <a:chOff x="14347050" y="2633950"/>
            <a:chExt cx="6425400" cy="2661150"/>
          </a:xfrm>
        </p:grpSpPr>
        <p:sp>
          <p:nvSpPr>
            <p:cNvPr id="251" name="Google Shape;251;p33"/>
            <p:cNvSpPr/>
            <p:nvPr/>
          </p:nvSpPr>
          <p:spPr>
            <a:xfrm>
              <a:off x="14347050" y="2633950"/>
              <a:ext cx="6425400" cy="2205000"/>
            </a:xfrm>
            <a:prstGeom prst="roundRect">
              <a:avLst>
                <a:gd fmla="val 16667" name="adj"/>
              </a:avLst>
            </a:prstGeom>
            <a:solidFill>
              <a:srgbClr val="FF0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3"/>
            <p:cNvSpPr/>
            <p:nvPr/>
          </p:nvSpPr>
          <p:spPr>
            <a:xfrm flipH="1" rot="10800000">
              <a:off x="14358353" y="3631900"/>
              <a:ext cx="1872000" cy="1663200"/>
            </a:xfrm>
            <a:prstGeom prst="rtTriangle">
              <a:avLst/>
            </a:prstGeom>
            <a:solidFill>
              <a:srgbClr val="FF0178"/>
            </a:solidFill>
            <a:ln cap="flat" cmpd="sng" w="19050">
              <a:solidFill>
                <a:srgbClr val="FF01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3" name="Google Shape;253;p3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10102" r="10094" t="0"/>
          <a:stretch/>
        </p:blipFill>
        <p:spPr>
          <a:xfrm>
            <a:off x="9398425" y="5112000"/>
            <a:ext cx="5587150" cy="34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 txBox="1"/>
          <p:nvPr>
            <p:ph idx="1" type="body"/>
          </p:nvPr>
        </p:nvSpPr>
        <p:spPr>
          <a:xfrm>
            <a:off x="15524375" y="3412175"/>
            <a:ext cx="40707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62"/>
              <a:buFont typeface="Montserrat"/>
              <a:buNone/>
            </a:pPr>
            <a:r>
              <a:rPr lang="en-US" sz="3762">
                <a:latin typeface="Montserrat SemiBold"/>
                <a:ea typeface="Montserrat SemiBold"/>
                <a:cs typeface="Montserrat SemiBold"/>
                <a:sym typeface="Montserrat SemiBold"/>
              </a:rPr>
              <a:t>José Messias Jr.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8"/>
              <a:buFont typeface="Montserrat Medium"/>
              <a:buNone/>
            </a:pP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Fundador &amp; CEO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8"/>
              <a:buFont typeface="Montserrat Medium"/>
              <a:buNone/>
            </a:pP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jose</a:t>
            </a:r>
            <a:r>
              <a:rPr i="0" lang="en-US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@cubos.io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5" name="Google Shape;255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38309" y="3566636"/>
            <a:ext cx="1410465" cy="143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 rotWithShape="1">
          <a:blip r:embed="rId7">
            <a:alphaModFix/>
          </a:blip>
          <a:srcRect b="24870" l="14872" r="14872" t="4875"/>
          <a:stretch/>
        </p:blipFill>
        <p:spPr>
          <a:xfrm>
            <a:off x="13813175" y="3517650"/>
            <a:ext cx="1460700" cy="1460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7" name="Google Shape;257;p33"/>
          <p:cNvSpPr txBox="1"/>
          <p:nvPr/>
        </p:nvSpPr>
        <p:spPr>
          <a:xfrm>
            <a:off x="7363050" y="11297950"/>
            <a:ext cx="96579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www.cubos.academy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17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76" name="Google Shape;76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17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8" name="Google Shape;78;p17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7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Lógica de Programação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Variáveis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82075" y="-116192"/>
            <a:ext cx="27896797" cy="1394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144" y="9079825"/>
            <a:ext cx="5207712" cy="25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>
            <p:ph type="title"/>
          </p:nvPr>
        </p:nvSpPr>
        <p:spPr>
          <a:xfrm>
            <a:off x="1963650" y="726500"/>
            <a:ext cx="20456700" cy="75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Introdução a ciência</a:t>
            </a:r>
            <a:endParaRPr sz="7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da computação</a:t>
            </a:r>
            <a:endParaRPr sz="7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7200"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en-US" sz="7200">
                <a:latin typeface="Montserrat Light"/>
                <a:ea typeface="Montserrat Light"/>
                <a:cs typeface="Montserrat Light"/>
                <a:sym typeface="Montserrat Light"/>
              </a:rPr>
              <a:t>É sobre resolver </a:t>
            </a:r>
            <a:endParaRPr sz="7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Montserrat"/>
                <a:ea typeface="Montserrat"/>
                <a:cs typeface="Montserrat"/>
                <a:sym typeface="Montserrat"/>
              </a:rPr>
              <a:t>problemas</a:t>
            </a:r>
            <a:endParaRPr b="1" sz="7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9" name="Google Shape;89;p18"/>
          <p:cNvCxnSpPr/>
          <p:nvPr/>
        </p:nvCxnSpPr>
        <p:spPr>
          <a:xfrm>
            <a:off x="8167050" y="8825725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8"/>
          <p:cNvCxnSpPr/>
          <p:nvPr/>
        </p:nvCxnSpPr>
        <p:spPr>
          <a:xfrm>
            <a:off x="8167050" y="271000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1" name="Google Shape;91;p18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92" name="Google Shape;92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8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9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01" name="Google Shape;101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9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3" name="Google Shape;103;p19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9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5140000" y="2103150"/>
            <a:ext cx="136323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Para resolver problemas sempre precisamos guardar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Informações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 amt="44000"/>
          </a:blip>
          <a:srcRect b="0" l="28396" r="33042" t="0"/>
          <a:stretch/>
        </p:blipFill>
        <p:spPr>
          <a:xfrm>
            <a:off x="16498250" y="-68900"/>
            <a:ext cx="8065874" cy="1395165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/>
          <p:nvPr/>
        </p:nvSpPr>
        <p:spPr>
          <a:xfrm>
            <a:off x="1077525" y="-186725"/>
            <a:ext cx="146211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1676775" y="3871625"/>
            <a:ext cx="142473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Nome de alguém (texto)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Idade de alguém (número inteiro)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Altura (número decimal)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Data de nascimento (data)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etc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5" name="Google Shape;115;p20"/>
          <p:cNvGrpSpPr/>
          <p:nvPr/>
        </p:nvGrpSpPr>
        <p:grpSpPr>
          <a:xfrm flipH="1" rot="5400000">
            <a:off x="4084125" y="5904675"/>
            <a:ext cx="24444300" cy="1906650"/>
            <a:chOff x="-30150" y="12383050"/>
            <a:chExt cx="24444300" cy="1906650"/>
          </a:xfrm>
        </p:grpSpPr>
        <p:pic>
          <p:nvPicPr>
            <p:cNvPr id="116" name="Google Shape;11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20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20"/>
          <p:cNvSpPr txBox="1"/>
          <p:nvPr/>
        </p:nvSpPr>
        <p:spPr>
          <a:xfrm>
            <a:off x="1849225" y="884250"/>
            <a:ext cx="133473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Informação = Dados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/>
          <p:nvPr/>
        </p:nvSpPr>
        <p:spPr>
          <a:xfrm>
            <a:off x="0" y="5681150"/>
            <a:ext cx="24384000" cy="822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 rotWithShape="1">
          <a:blip r:embed="rId5">
            <a:alphaModFix/>
          </a:blip>
          <a:srcRect b="0" l="25439" r="0" t="79916"/>
          <a:stretch/>
        </p:blipFill>
        <p:spPr>
          <a:xfrm>
            <a:off x="-155600" y="4309675"/>
            <a:ext cx="18363374" cy="278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1705400" y="871300"/>
            <a:ext cx="155709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Variáveis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0000" y="6355475"/>
            <a:ext cx="6349275" cy="63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22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36" name="Google Shape;136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22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8" name="Google Shape;138;p22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22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5140000" y="2103150"/>
            <a:ext cx="136323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Vamos ver como declarar variáveis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 prática, no VS Code! 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23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49" name="Google Shape;149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p23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1" name="Google Shape;151;p23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3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5140000" y="2103150"/>
            <a:ext cx="136323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Resumindo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/>
        </p:nvSpPr>
        <p:spPr>
          <a:xfrm>
            <a:off x="1892775" y="-2052950"/>
            <a:ext cx="10442400" cy="76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chemeClr val="lt1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Como declarar variáveis?</a:t>
            </a:r>
            <a:endParaRPr b="1" sz="11200">
              <a:solidFill>
                <a:schemeClr val="lt1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1892775" y="4685050"/>
            <a:ext cx="18866100" cy="7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3340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Utilizando a palavra reservada </a:t>
            </a:r>
            <a:r>
              <a:rPr lang="en-US" sz="48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const 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1" marL="9144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○"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declarar variáveis imutáveis, ou seja, cujo conteúdo NÃO pode ser mais alterado posteriormente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Utilizando a palavra reservada </a:t>
            </a:r>
            <a:r>
              <a:rPr lang="en-US" sz="48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let</a:t>
            </a:r>
            <a:endParaRPr sz="48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1" marL="9144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○"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declarar variáveis mutáveis, ou seja, cujo conteúdo PODE ser alterado posteriormente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Não devemos mais utilizar a palavra reservada </a:t>
            </a:r>
            <a:r>
              <a:rPr lang="en-US" sz="48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var</a:t>
            </a:r>
            <a:endParaRPr sz="48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8931" y="0"/>
            <a:ext cx="3192919" cy="19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